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13"/>
  </p:notesMasterIdLst>
  <p:sldIdLst>
    <p:sldId id="256" r:id="rId2"/>
    <p:sldId id="320" r:id="rId3"/>
    <p:sldId id="310" r:id="rId4"/>
    <p:sldId id="303" r:id="rId5"/>
    <p:sldId id="304" r:id="rId6"/>
    <p:sldId id="318" r:id="rId7"/>
    <p:sldId id="338" r:id="rId8"/>
    <p:sldId id="295" r:id="rId9"/>
    <p:sldId id="294" r:id="rId10"/>
    <p:sldId id="298" r:id="rId11"/>
    <p:sldId id="31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EA18006-CFC3-4155-AA6D-C6BDA98AEA38}">
  <a:tblStyle styleId="{3EA18006-CFC3-4155-AA6D-C6BDA98AEA38}" styleName="Table_0">
    <a:wholeTbl>
      <a:tcTxStyle b="off" i="off">
        <a:font>
          <a:latin typeface="맑은 고딕"/>
          <a:ea typeface="맑은 고딕"/>
          <a:cs typeface="맑은 고딕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9CF9CF2-5AB0-49FC-97D7-6BA9CC5BC85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968" autoAdjust="0"/>
  </p:normalViewPr>
  <p:slideViewPr>
    <p:cSldViewPr snapToGrid="0">
      <p:cViewPr varScale="1">
        <p:scale>
          <a:sx n="111" d="100"/>
          <a:sy n="111" d="100"/>
        </p:scale>
        <p:origin x="16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10755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c50358a14_2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1c50358a14_2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a-IR"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g1c50358a14_2_1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3803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a-IR" sz="1100" b="1" dirty="0">
              <a:solidFill>
                <a:srgbClr val="7030A0"/>
              </a:solidFill>
              <a:cs typeface="B Kamran" pitchFamily="2" charset="-78"/>
            </a:endParaRPr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3328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a-IR" dirty="0"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26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7" indent="0" algn="r" rtl="1">
              <a:buNone/>
            </a:pPr>
            <a:endParaRPr lang="fa-IR" sz="1100" dirty="0">
              <a:solidFill>
                <a:srgbClr val="7030A0"/>
              </a:solidFill>
              <a:cs typeface="B Kamran" pitchFamily="2" charset="-78"/>
            </a:endParaRPr>
          </a:p>
          <a:p>
            <a:pPr marL="139700" marR="0" indent="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a-IR" sz="1100" dirty="0">
              <a:solidFill>
                <a:srgbClr val="00B050"/>
              </a:solidFill>
              <a:cs typeface="B Kamran" pitchFamily="2" charset="-78"/>
            </a:endParaRPr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2488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marR="0" indent="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0173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Low" rtl="1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9732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a-IR" sz="1100" dirty="0">
              <a:solidFill>
                <a:srgbClr val="7030A0"/>
              </a:solidFill>
              <a:cs typeface="B Kamran" pitchFamily="2" charset="-78"/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1937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indent="0" algn="justLow" rtl="1">
              <a:buNone/>
            </a:pPr>
            <a:endParaRPr lang="fa-IR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1738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Low" rtl="1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90283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Low" rtl="1">
              <a:spcBef>
                <a:spcPts val="0"/>
              </a:spcBef>
              <a:spcAft>
                <a:spcPts val="0"/>
              </a:spcAft>
              <a:buNone/>
            </a:pPr>
            <a:endParaRPr lang="fa-IR" dirty="0"/>
          </a:p>
          <a:p>
            <a:pPr marL="0" lvl="0" indent="0" algn="justLow" rtl="1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8317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indent="0" algn="justLow" rtl="1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139700" indent="0" algn="justLow" rtl="1">
              <a:buNone/>
            </a:pPr>
            <a:endParaRPr lang="fa-IR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089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455CC-D8F4-54F2-2A8E-C94B20316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0B55B7-D753-A8FC-3D77-CDA1689AD1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E6950-D41A-C9B5-0C04-2948C0BE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9F489-4D80-0F30-EC4B-B797736B4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186C0-364B-A76D-EA34-092844770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09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E3709-B778-10DC-95B3-B1E7C91FE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5CE7D-6D69-05D2-C40A-5D02D370C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5463D-EE60-4609-9265-2DD338098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7886B-0CF9-76C1-F13D-F9C2B2DD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3A8D0-03B1-57CF-0BCF-F48787777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6670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F7F786-0B91-6915-225B-EF3F2A70E4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F0B53-6F95-52DD-297A-5B7D350276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00396-94C4-3DF8-0FC5-178080B00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CD5EF-0DBE-3624-53A0-5DBBDE87D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83FD8-24A8-6225-A9C3-1C6997BE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4778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>
            <a:spLocks noGrp="1"/>
          </p:cNvSpPr>
          <p:nvPr>
            <p:ph type="subTitle" idx="1"/>
          </p:nvPr>
        </p:nvSpPr>
        <p:spPr>
          <a:xfrm>
            <a:off x="5425" y="3947940"/>
            <a:ext cx="9144000" cy="4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title"/>
          </p:nvPr>
        </p:nvSpPr>
        <p:spPr>
          <a:xfrm>
            <a:off x="0" y="3419495"/>
            <a:ext cx="9144000" cy="53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9625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584000" y="25735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930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AFCF4-0870-E16B-D8E0-F569A7A77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E5C38-4C4B-6B50-294A-4DAADD2BA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B6F84-C1C6-0AC3-A783-08DD9499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EED22-2A64-477F-5CDB-25DE77B07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882C8-BD84-A8CF-CEC4-99132BEC2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8502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2DB3B-6582-AC7A-95F7-F5C59D4E7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6253C-0283-D6EC-10CD-ED4222BF7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32781-CE52-109E-B230-A8302A54E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A79F5-1B72-4C0A-F8F0-D7C6FCE7E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3F9BD-F12B-1076-958D-CEB8B1C9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2020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5E6EE-88F1-B18A-2A8D-A5E267C45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E0340-A3EA-A02D-489D-88CD47308B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78C005-FAB3-B11B-2551-775FFEC40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62FC1E-6ED6-E45A-E600-56156472E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B86434-94C3-7B37-4B49-59A2145FB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27DD7-58AF-B018-B871-A64E5C68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36760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2F08-362E-33D5-8C89-43532BFF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41558-8F80-450F-3395-AE0481122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D34BEC-A24E-3CCC-22B6-22404D348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C831D6-A1E5-8B4A-64BE-D9CCD27C4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F4A12F-5D47-F72A-AC7A-E9C4F09175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CA96E4-AFA6-343C-D83B-8A2653883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52C80C-EB3E-4A93-0A87-85DF097A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EFBE14-76BB-DD43-A420-968634ACD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8358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21D80-4651-3C26-678D-9A6798485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99E0A-BE7F-9384-B4B4-DDF6945C2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CF525D-3794-5E05-EA76-C97C744B9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D0507-4E50-B07E-669E-1BEE09FBB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072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570E39-903B-33C1-6442-2B5103C2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709B2B-E955-73EE-640E-DA9619084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B6AE9-8590-1680-A616-978432495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822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74E73-4081-D4B2-CAD7-96088C052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BA751-4ABB-D981-26FA-46085641B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3F007D-1F44-82D5-E763-BF7ACABA0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CB77B-A8BE-586F-E75E-AA5FBA1F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A5418-E6B1-6D29-00A4-6C8C3BFE5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B5969C-B85A-C43E-1A6E-7CA9A6B5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8885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891CC-B4FC-4EBD-9725-83365D3C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9DCA4-CB2F-BE85-B2C8-DAD087076F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1BBB68-BD17-3B73-79A9-394466AF3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35289-7909-D97B-B41C-E3707E39F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9FEAD-A537-0A97-5C3D-CD5565B1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1B935-AD95-898B-8948-B1B474080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1781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746D2A-9116-ACF3-09E0-78CF20644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BEC00B-3435-4B9E-9A5B-0E8DA7591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EB65F-D9F7-4C69-BF95-5F4BA6DB4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82CD3-5B38-435F-838F-DC785C41A2CF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72E05-A2C0-D0C9-C6DC-7EE65D49C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D0492-B1E8-31EC-9415-75CFF827A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4C1E-CF89-4058-B67B-DC4B737CB30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1CE75E-BDEB-46C5-9283-3B398B0737B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3075" y="0"/>
            <a:ext cx="909785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812C19-5BDD-6423-BA2D-19D6B387D81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5461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2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0" y="989940"/>
            <a:ext cx="9144000" cy="1398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Font typeface="Arial"/>
              <a:buNone/>
            </a:pPr>
            <a:r>
              <a:rPr lang="fa-IR" sz="2400" dirty="0">
                <a:solidFill>
                  <a:srgbClr val="C00000"/>
                </a:solidFill>
                <a:cs typeface="B Titr" panose="00000700000000000000" pitchFamily="2" charset="-78"/>
              </a:rPr>
              <a:t>بخش مسابقه‌ای فن‌آفرینی و تجاری سازی فناوری </a:t>
            </a:r>
            <a:br>
              <a:rPr lang="fa-IR" sz="2400" dirty="0">
                <a:solidFill>
                  <a:srgbClr val="C00000"/>
                </a:solidFill>
                <a:cs typeface="B Titr" panose="00000700000000000000" pitchFamily="2" charset="-78"/>
              </a:rPr>
            </a:br>
            <a:endParaRPr sz="2400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E5661-ECFC-816B-8E9D-FF93A3666DA7}"/>
              </a:ext>
            </a:extLst>
          </p:cNvPr>
          <p:cNvSpPr txBox="1"/>
          <p:nvPr/>
        </p:nvSpPr>
        <p:spPr>
          <a:xfrm>
            <a:off x="3157268" y="3659053"/>
            <a:ext cx="53483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نکات 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مهم: 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این پاورپوینت برای داوران ارسال می‌شود پس لطفا در تهیه آن دقت فرمایید.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در اسلایدها متن‌هایی که با فونت </a:t>
            </a:r>
            <a:r>
              <a:rPr lang="en-US" sz="1000" i="0" u="none" strike="noStrike" cap="none" baseline="0" dirty="0" err="1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Bkamran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 و رنگ آبی نوشته شده‌، جنبه راهنمایی دارد.</a:t>
            </a:r>
            <a:endParaRPr lang="en-US" sz="1600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B Kamran" panose="00000400000000000000" pitchFamily="2" charset="-78"/>
              <a:sym typeface="Arial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چنانچه «فیلمی» از خط تولید یا محصول دارید نیز می‌توانید به این پاورپوینت اضافه کنید.</a:t>
            </a:r>
          </a:p>
        </p:txBody>
      </p:sp>
      <p:sp>
        <p:nvSpPr>
          <p:cNvPr id="5" name="Google Shape;122;p18">
            <a:extLst>
              <a:ext uri="{FF2B5EF4-FFF2-40B4-BE49-F238E27FC236}">
                <a16:creationId xmlns:a16="http://schemas.microsoft.com/office/drawing/2014/main" id="{F5DCD795-3169-BB0D-ED62-D50F33B0EC59}"/>
              </a:ext>
            </a:extLst>
          </p:cNvPr>
          <p:cNvSpPr txBox="1">
            <a:spLocks/>
          </p:cNvSpPr>
          <p:nvPr/>
        </p:nvSpPr>
        <p:spPr>
          <a:xfrm>
            <a:off x="0" y="2245888"/>
            <a:ext cx="9144000" cy="141316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marL="0" marR="0" lvl="0" indent="0" algn="ctr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3600" b="1" i="0" u="none" strike="noStrike" kern="1200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rtl="1"/>
            <a:r>
              <a:rPr lang="fa-IR" sz="3200" dirty="0">
                <a:cs typeface="B Titr" panose="00000700000000000000" pitchFamily="2" charset="-78"/>
              </a:rPr>
              <a:t>عنوان ايده:</a:t>
            </a:r>
            <a:br>
              <a:rPr lang="fa-IR" sz="3200" dirty="0">
                <a:cs typeface="B Titr" panose="00000700000000000000" pitchFamily="2" charset="-78"/>
              </a:rPr>
            </a:br>
            <a:br>
              <a:rPr lang="fa-IR" sz="3200" dirty="0">
                <a:cs typeface="B Titr" panose="00000700000000000000" pitchFamily="2" charset="-78"/>
              </a:rPr>
            </a:br>
            <a:endParaRPr lang="fa-IR" sz="3200" dirty="0"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92691" y="113192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چالش‌ها و ریسک‌ها 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895378" y="1084694"/>
            <a:ext cx="8264475" cy="2385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r" rtl="1"/>
            <a:endParaRPr lang="fa-IR" sz="2000" dirty="0">
              <a:cs typeface="B Nazanin" panose="000004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 چالش‌ها و ریسک‌هایی که این فعالیت و واحد شما دارند را توضیح دهید. </a:t>
            </a: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تشریح راه‌های مقابله با ریسک‌های احتمالی</a:t>
            </a: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در صورت شکست چه آسیب­هایی متوجه واحد شما می­شود؟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E7732-2109-0F80-3646-2719A0DA9EA7}"/>
              </a:ext>
            </a:extLst>
          </p:cNvPr>
          <p:cNvSpPr txBox="1"/>
          <p:nvPr/>
        </p:nvSpPr>
        <p:spPr>
          <a:xfrm>
            <a:off x="690114" y="3766418"/>
            <a:ext cx="79516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dirty="0">
                <a:solidFill>
                  <a:srgbClr val="0070C0"/>
                </a:solidFill>
                <a:cs typeface="B Kamran" pitchFamily="2" charset="-78"/>
              </a:rPr>
              <a:t>تغییراتی که باعث آسیب به کسب و کار شما می‌شود را بیان کنید. تغییراتی نظیر تغییر در تیم کاری، شاخص‌های کلان</a:t>
            </a: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 </a:t>
            </a:r>
            <a:r>
              <a:rPr lang="fa-IR" sz="1600" dirty="0">
                <a:solidFill>
                  <a:srgbClr val="0070C0"/>
                </a:solidFill>
                <a:cs typeface="B Kamran" pitchFamily="2" charset="-78"/>
              </a:rPr>
              <a:t>اقتصادی کشور، تغییرات فناوری، اجتماعی، سیاسی، زیست‌محیطی و . . .</a:t>
            </a:r>
          </a:p>
        </p:txBody>
      </p:sp>
    </p:spTree>
    <p:extLst>
      <p:ext uri="{BB962C8B-B14F-4D97-AF65-F5344CB8AC3E}">
        <p14:creationId xmlns:p14="http://schemas.microsoft.com/office/powerpoint/2010/main" val="181695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30351" y="256333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تاثیرات راهبردی، اجتماعی، زیست محیطی، فرهنگی 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2260122" y="1169263"/>
            <a:ext cx="3933644" cy="1705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 algn="justLow" rt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تاثیرات اقتصادی، معیشتی و توسعه‌ای</a:t>
            </a:r>
          </a:p>
          <a:p>
            <a:pPr marL="342900" indent="-342900" algn="justLow" rt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تاثیرات فرهنگی و اجتماعی</a:t>
            </a:r>
          </a:p>
          <a:p>
            <a:pPr marL="342900" indent="-342900" algn="justLow" rt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تاثیرات زیست‌محیطی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5CC14F-ACB9-89B8-B2F4-8321978BDD54}"/>
              </a:ext>
            </a:extLst>
          </p:cNvPr>
          <p:cNvSpPr txBox="1"/>
          <p:nvPr/>
        </p:nvSpPr>
        <p:spPr>
          <a:xfrm>
            <a:off x="596179" y="3253238"/>
            <a:ext cx="7951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آن واحد دارای چه نوع تاثیرات اقتصادی، معیشتی و توسعه‌ای است؟ همراه با مستندات قابل ارایه توضیح دهید، مانند تاثیر بر فضای اقتصادی کلان کشور، ایجاد اشتغال، توزیع ثروت، تمرکززدایی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آن واحد دارای چه نوع تاثیرات فرهنگی و اجتماعی است؟ لطفا همراه با مستندات، مانند تاثیر بر سرمایه‌های اجتماعی، عادات فرهنگی، معضلات اجتماعی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آن واحد دارای چه نوع تاثیرات زیست محیطی است؟ همراه با مستندات، مانند تاثیر بر آب، خاک و پسماندها </a:t>
            </a:r>
            <a:endParaRPr lang="fa-IR" sz="1600" dirty="0">
              <a:solidFill>
                <a:srgbClr val="0070C0"/>
              </a:solidFill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408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15671" y="66038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معرفی</a:t>
            </a:r>
            <a:r>
              <a:rPr lang="en-US" sz="2000" dirty="0">
                <a:solidFill>
                  <a:srgbClr val="C00000"/>
                </a:solidFill>
                <a:cs typeface="B Titr" pitchFamily="2" charset="-78"/>
              </a:rPr>
              <a:t> </a:t>
            </a:r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 شرکت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1190445" y="3957262"/>
            <a:ext cx="7653676" cy="4047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7" indent="0" algn="r" rtl="1">
              <a:buNone/>
            </a:pPr>
            <a:r>
              <a:rPr lang="fa-IR" sz="1600" dirty="0">
                <a:solidFill>
                  <a:srgbClr val="0070C0"/>
                </a:solidFill>
                <a:cs typeface="B Kamran" pitchFamily="2" charset="-78"/>
              </a:rPr>
              <a:t>در</a:t>
            </a: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 این اسلاید موارد زیر را به صورت روایت و داستان مطرح کنید:</a:t>
            </a:r>
          </a:p>
          <a:p>
            <a:pPr marL="0" lvl="7" indent="0" algn="r" rtl="1">
              <a:buNone/>
            </a:pP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معرفی خودتان (نام، نام خانوادگی، سمت در شرکت) و معرفی اعضای اصلی شرکت همراه با معرفی رشته و گرایش تحصیلی</a:t>
            </a:r>
          </a:p>
          <a:p>
            <a:pPr marL="0" lvl="7" indent="0" algn="r" rtl="1">
              <a:buNone/>
            </a:pP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معرفی واحد فناور (نام واحد، مستقر در کدام استان، شهر، پارک و ...)، تعداد کل پرسنل، زمینه فعالیت واحد، محصولات واحد</a:t>
            </a:r>
            <a:endParaRPr lang="fa-IR" sz="1600" b="0" dirty="0">
              <a:solidFill>
                <a:srgbClr val="0070C0"/>
              </a:solidFill>
              <a:cs typeface="B Kamran" pitchFamily="2" charset="-78"/>
            </a:endParaRPr>
          </a:p>
        </p:txBody>
      </p:sp>
      <p:sp>
        <p:nvSpPr>
          <p:cNvPr id="4" name="Google Shape;138;p19"/>
          <p:cNvSpPr txBox="1"/>
          <p:nvPr/>
        </p:nvSpPr>
        <p:spPr>
          <a:xfrm>
            <a:off x="612474" y="591315"/>
            <a:ext cx="6958036" cy="1589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just" rtl="1">
              <a:buFont typeface="Wingdings" panose="05000000000000000000" pitchFamily="2" charset="2"/>
              <a:buChar char="ü"/>
            </a:pPr>
            <a:endParaRPr lang="en-US" sz="2000" dirty="0">
              <a:cs typeface="B Nazanin" panose="000004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معرفی شرکت کننده/مدیرعامل شرکت</a:t>
            </a:r>
            <a:r>
              <a:rPr lang="en-US" sz="2000" dirty="0">
                <a:cs typeface="B Nazanin" panose="00000400000000000000" pitchFamily="2" charset="-78"/>
              </a:rPr>
              <a:t> </a:t>
            </a:r>
            <a:r>
              <a:rPr lang="fa-IR" sz="2000" dirty="0">
                <a:cs typeface="B Nazanin" panose="00000400000000000000" pitchFamily="2" charset="-78"/>
              </a:rPr>
              <a:t>و مدیران اصلی</a:t>
            </a:r>
            <a:r>
              <a:rPr lang="en-US" sz="2000" dirty="0">
                <a:cs typeface="B Nazanin" panose="00000400000000000000" pitchFamily="2" charset="-78"/>
              </a:rPr>
              <a:t> </a:t>
            </a:r>
            <a:r>
              <a:rPr lang="fa-IR" sz="2000" dirty="0">
                <a:cs typeface="B Nazanin" panose="00000400000000000000" pitchFamily="2" charset="-78"/>
              </a:rPr>
              <a:t>شرکت همراه با سمت آن‌‎ها و درصد سهم اعضای اصلی در شرکت</a:t>
            </a: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معرفی واحد فناور، تعداد کارکنان مشغول در شرکت و اشاره به واحد تحقیق توسعه</a:t>
            </a:r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7B296D0B-E838-2223-EE5B-998A00B2B200}"/>
              </a:ext>
            </a:extLst>
          </p:cNvPr>
          <p:cNvSpPr/>
          <p:nvPr/>
        </p:nvSpPr>
        <p:spPr>
          <a:xfrm>
            <a:off x="1638403" y="2008336"/>
            <a:ext cx="952970" cy="968933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عکس</a:t>
            </a:r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id="{1D39435C-FE88-C47D-816D-759E4C7E137B}"/>
              </a:ext>
            </a:extLst>
          </p:cNvPr>
          <p:cNvSpPr/>
          <p:nvPr/>
        </p:nvSpPr>
        <p:spPr>
          <a:xfrm>
            <a:off x="1638403" y="3164088"/>
            <a:ext cx="952971" cy="24298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>
                <a:cs typeface="B Nazanin" panose="00000400000000000000" pitchFamily="2" charset="-78"/>
              </a:rPr>
              <a:t>سمت</a:t>
            </a:r>
            <a:endParaRPr lang="fa-IR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871890EC-06C2-ECDB-1198-57621E6DB6AE}"/>
              </a:ext>
            </a:extLst>
          </p:cNvPr>
          <p:cNvSpPr/>
          <p:nvPr/>
        </p:nvSpPr>
        <p:spPr>
          <a:xfrm>
            <a:off x="3396678" y="1982822"/>
            <a:ext cx="952970" cy="968933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عکس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0EEF490F-35F7-07CB-2986-3C3090B55B35}"/>
              </a:ext>
            </a:extLst>
          </p:cNvPr>
          <p:cNvSpPr/>
          <p:nvPr/>
        </p:nvSpPr>
        <p:spPr>
          <a:xfrm>
            <a:off x="5171682" y="2008335"/>
            <a:ext cx="952970" cy="968933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عکس</a:t>
            </a:r>
          </a:p>
        </p:txBody>
      </p:sp>
      <p:sp>
        <p:nvSpPr>
          <p:cNvPr id="9" name="Rounded Rectangle 3">
            <a:extLst>
              <a:ext uri="{FF2B5EF4-FFF2-40B4-BE49-F238E27FC236}">
                <a16:creationId xmlns:a16="http://schemas.microsoft.com/office/drawing/2014/main" id="{2E5E157A-8CD4-FAD4-8E1B-AD09199E0EA2}"/>
              </a:ext>
            </a:extLst>
          </p:cNvPr>
          <p:cNvSpPr/>
          <p:nvPr/>
        </p:nvSpPr>
        <p:spPr>
          <a:xfrm>
            <a:off x="3495833" y="3160678"/>
            <a:ext cx="952971" cy="24298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>
                <a:cs typeface="B Nazanin" panose="00000400000000000000" pitchFamily="2" charset="-78"/>
              </a:rPr>
              <a:t>سمت</a:t>
            </a:r>
            <a:endParaRPr lang="fa-IR"/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A96CF95A-D898-DFDA-2CCC-CC80E4321F63}"/>
              </a:ext>
            </a:extLst>
          </p:cNvPr>
          <p:cNvSpPr/>
          <p:nvPr/>
        </p:nvSpPr>
        <p:spPr>
          <a:xfrm>
            <a:off x="5171682" y="3160678"/>
            <a:ext cx="952971" cy="24298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>
                <a:cs typeface="B Nazanin" panose="00000400000000000000" pitchFamily="2" charset="-78"/>
              </a:rPr>
              <a:t>سمت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5128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192356" y="25735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برنامه استراتژیک شرکت</a:t>
            </a:r>
          </a:p>
        </p:txBody>
      </p:sp>
      <p:sp>
        <p:nvSpPr>
          <p:cNvPr id="5" name="Google Shape;138;p19"/>
          <p:cNvSpPr txBox="1"/>
          <p:nvPr/>
        </p:nvSpPr>
        <p:spPr>
          <a:xfrm>
            <a:off x="577969" y="1156246"/>
            <a:ext cx="7039913" cy="2481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04100" indent="-3429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  <a:sym typeface="Wingdings" panose="05000000000000000000" pitchFamily="2" charset="2"/>
              </a:rPr>
              <a:t>چشم انداز، ماموریت، اهداف و برنامه‌هایی که برای رسیدن به چشم‌انداز خود دارید را مطرح کنید.</a:t>
            </a:r>
          </a:p>
          <a:p>
            <a:pPr marL="404100" indent="-3429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تحلیل نقاط قوت</a:t>
            </a:r>
            <a:r>
              <a:rPr lang="en-US" sz="2000" dirty="0">
                <a:cs typeface="B Nazanin" panose="00000400000000000000" pitchFamily="2" charset="-78"/>
              </a:rPr>
              <a:t>(S) </a:t>
            </a:r>
            <a:r>
              <a:rPr lang="fa-IR" sz="2000" dirty="0">
                <a:cs typeface="B Nazanin" panose="00000400000000000000" pitchFamily="2" charset="-78"/>
              </a:rPr>
              <a:t>، نقاط ضعف </a:t>
            </a:r>
            <a:r>
              <a:rPr lang="en-US" sz="2000" dirty="0">
                <a:cs typeface="B Nazanin" panose="00000400000000000000" pitchFamily="2" charset="-78"/>
              </a:rPr>
              <a:t>(W)</a:t>
            </a:r>
            <a:r>
              <a:rPr lang="fa-IR" sz="2000" dirty="0">
                <a:cs typeface="B Nazanin" panose="00000400000000000000" pitchFamily="2" charset="-78"/>
              </a:rPr>
              <a:t>، فرصت‌ها</a:t>
            </a:r>
            <a:r>
              <a:rPr lang="en-US" sz="2000" dirty="0">
                <a:cs typeface="B Nazanin" panose="00000400000000000000" pitchFamily="2" charset="-78"/>
              </a:rPr>
              <a:t>(O) </a:t>
            </a:r>
            <a:r>
              <a:rPr lang="fa-IR" sz="2000" dirty="0">
                <a:cs typeface="B Nazanin" panose="00000400000000000000" pitchFamily="2" charset="-78"/>
              </a:rPr>
              <a:t> و تهدیدها</a:t>
            </a:r>
            <a:r>
              <a:rPr lang="en-US" sz="2000" dirty="0">
                <a:cs typeface="B Nazanin" panose="00000400000000000000" pitchFamily="2" charset="-78"/>
              </a:rPr>
              <a:t>(T)</a:t>
            </a:r>
            <a:r>
              <a:rPr lang="fa-IR" sz="2000" dirty="0">
                <a:cs typeface="B Nazanin" panose="00000400000000000000" pitchFamily="2" charset="-78"/>
                <a:sym typeface="Wingdings" panose="05000000000000000000" pitchFamily="2" charset="2"/>
              </a:rPr>
              <a:t> </a:t>
            </a:r>
          </a:p>
          <a:p>
            <a:pPr marL="404100" indent="-3429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  <a:sym typeface="Wingdings" panose="05000000000000000000" pitchFamily="2" charset="2"/>
              </a:rPr>
              <a:t>مدل کسب و کار خود را بیان کنید.</a:t>
            </a:r>
          </a:p>
          <a:p>
            <a:pPr marL="404100" indent="-3429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  <a:sym typeface="Wingdings" panose="05000000000000000000" pitchFamily="2" charset="2"/>
              </a:rPr>
              <a:t>به ابزارهای مدیریتی به کار رفته در شرکت اشاره کنید.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93" y="2761614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8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596176" y="0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تشریح فناوری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1777042" y="692706"/>
            <a:ext cx="9144000" cy="2775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r" rtl="1"/>
            <a:endParaRPr lang="fa-IR" sz="2000" dirty="0"/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توضیحاتی پیرامون نوآوری و فناوری شرکت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طول عمر محصول/خدمت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تصاویری از محصول/محصولات/خط تولید/آزمایشگاه/کارگاه ...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توضیحات مربوط به سطح فناوری شرکت و طرح ارسالی به جشنواره (*) 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روش‌های بدست‌آوردن فناوری (**)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طرح توسعه محصول/خدمت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29B726-ED31-90B9-7B77-E8B3AC4969D3}"/>
              </a:ext>
            </a:extLst>
          </p:cNvPr>
          <p:cNvSpPr txBox="1"/>
          <p:nvPr/>
        </p:nvSpPr>
        <p:spPr>
          <a:xfrm>
            <a:off x="-2" y="3062921"/>
            <a:ext cx="9144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Low" rtl="1">
              <a:buFont typeface="Wingdings" panose="05000000000000000000" pitchFamily="2" charset="2"/>
              <a:buNone/>
            </a:pPr>
            <a:r>
              <a:rPr lang="fa-IR" sz="1200" b="1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(*) </a:t>
            </a:r>
            <a:r>
              <a:rPr lang="fa-IR" sz="1200" dirty="0">
                <a:solidFill>
                  <a:srgbClr val="0070C0"/>
                </a:solidFill>
                <a:cs typeface="B Kamran" pitchFamily="2" charset="-78"/>
              </a:rPr>
              <a:t>سطح فناوری واحد </a:t>
            </a:r>
            <a:r>
              <a:rPr lang="fa-IR" sz="1200" baseline="0" dirty="0">
                <a:solidFill>
                  <a:srgbClr val="0070C0"/>
                </a:solidFill>
                <a:cs typeface="B Kamran" pitchFamily="2" charset="-78"/>
              </a:rPr>
              <a:t>و </a:t>
            </a:r>
            <a:r>
              <a:rPr lang="fa-IR" sz="1200" dirty="0">
                <a:solidFill>
                  <a:srgbClr val="0070C0"/>
                </a:solidFill>
                <a:cs typeface="B Kamran" pitchFamily="2" charset="-78"/>
              </a:rPr>
              <a:t>سطح فناوری فعالیت­های نوآورانه ارائه شده در جشنواره</a:t>
            </a:r>
            <a:r>
              <a:rPr lang="fa-IR" sz="1200" baseline="0" dirty="0">
                <a:solidFill>
                  <a:srgbClr val="0070C0"/>
                </a:solidFill>
                <a:cs typeface="B Kamran" pitchFamily="2" charset="-78"/>
              </a:rPr>
              <a:t> </a:t>
            </a:r>
            <a:r>
              <a:rPr lang="fa-IR" sz="1200" dirty="0">
                <a:solidFill>
                  <a:srgbClr val="0070C0"/>
                </a:solidFill>
                <a:cs typeface="B Kamran" pitchFamily="2" charset="-78"/>
              </a:rPr>
              <a:t>(می‌تواند شامل چند گروه/زمینه فعالیت باشد):</a:t>
            </a:r>
          </a:p>
          <a:p>
            <a:pPr marL="139700" indent="0" algn="justLow" rtl="1">
              <a:buNone/>
            </a:pP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بيو تکنولوژي، </a:t>
            </a:r>
            <a:r>
              <a:rPr lang="en-US" sz="9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ICT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، مواد، نانو فناوری، انرژیهای نو/ بازیافت انرژی، موتورهای برونسوز، شبکه‌های اجتماعی، سمانتیک (نرم‌افزارهای معنایی)، هوا-فضا، داروسازي، ماشين‌هاي اداري، تجهيزات راديو، تلويزيون و ارتباطات، تجهيزات پزشکي و صنايع اپتيک، اتوماسيون، پلیمر، ساخت تجهیزات آزمایشگاهی و پزشکی، هیدرولیک و پنوماتیک، هوش مصنوعی و تصویر پردازی، مدیریت فناوری (مدیریت تکنولوژی)، محیط زیست، اپتیک-فتونیک و لیزر، صنايع نفت و ذغال سنگ، سوخت هسته‌اي، لاستيک و پلاستيک، معدن، ساخت و تعمير کشتي و قايق، صنايع فلزي،</a:t>
            </a:r>
            <a:r>
              <a:rPr lang="fa-IR" sz="12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صنايع الکترونيک و برق، خودرو، صنايع شيميايي، حمل و نقل، ماشين‌سازي، کشاورزی و ادوات کشاورزی، سیمان و مواد ساختمانی، باغبانی، بازيافت، چوب، کاغذ، چاپ، صنايع غذايي و آشاميدني، دخانيات، صنايع نساجي، چرم و کفش.</a:t>
            </a:r>
            <a:endParaRPr lang="fa-IR" sz="1200" b="1" dirty="0">
              <a:solidFill>
                <a:srgbClr val="0070C0"/>
              </a:solidFill>
              <a:cs typeface="B Kamran" pitchFamily="2" charset="-78"/>
            </a:endParaRPr>
          </a:p>
          <a:p>
            <a:pPr marL="0" marR="0" indent="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200" b="1" dirty="0">
                <a:solidFill>
                  <a:srgbClr val="0070C0"/>
                </a:solidFill>
                <a:cs typeface="B Kamran" pitchFamily="2" charset="-78"/>
              </a:rPr>
              <a:t>(**)</a:t>
            </a:r>
            <a:r>
              <a:rPr lang="fa-IR" sz="1200" b="1" baseline="0" dirty="0">
                <a:solidFill>
                  <a:srgbClr val="0070C0"/>
                </a:solidFill>
                <a:cs typeface="B Kamran" pitchFamily="2" charset="-78"/>
              </a:rPr>
              <a:t> 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نمونه‌ای</a:t>
            </a:r>
            <a:r>
              <a:rPr lang="fa-IR" sz="12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از روش‌های بدست‌آوردن فناوری:</a:t>
            </a:r>
            <a:r>
              <a:rPr lang="fa-IR" sz="12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Wingdings" panose="05000000000000000000" pitchFamily="2" charset="2"/>
              </a:rPr>
              <a:t>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خرید فناوری و اجرا در ایران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،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سرریز فناوری در جریان همکاری با شرکتهای خارجی یا داخلی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،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خرید فناوری از منابع داخلی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،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سنتز (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از تركيب مفاهيم و عوامل موجود در يك فرمول بندي يا كاربرد جديد)،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مهندسی معکوس 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یا همانندسازي (دوباره‌سازي يك محصول يا خدمت، با اضافه كردن نكات خلاقانه جديد به آن)،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بسط 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(استفاده يا كاربردي جديد از يك محصول يا خدمت يا فرايند از قبل موجود)، در مرحله تشکیل پرونده ثبت پتنت،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اختراع 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داخلی یا اختراع </a:t>
            </a:r>
            <a:r>
              <a:rPr lang="ar-SA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بین الملل</a:t>
            </a:r>
            <a:r>
              <a:rPr lang="fa-IR" sz="12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ی</a:t>
            </a:r>
            <a:r>
              <a:rPr lang="fa-IR" sz="12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</a:t>
            </a:r>
            <a:endParaRPr lang="en-US" sz="1200" b="0" i="0" u="none" strike="noStrike" cap="none" dirty="0">
              <a:solidFill>
                <a:srgbClr val="0070C0"/>
              </a:solidFill>
              <a:effectLst/>
              <a:latin typeface="Arial"/>
              <a:ea typeface="Arial"/>
              <a:cs typeface="B Kamran" panose="00000400000000000000" pitchFamily="2" charset="-7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8165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596178" y="89577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دیگر فناوری‌های بدست آمده شرکت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743706"/>
              </p:ext>
            </p:extLst>
          </p:nvPr>
        </p:nvGraphicFramePr>
        <p:xfrm>
          <a:off x="793626" y="865977"/>
          <a:ext cx="6347692" cy="3143409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{F2DE63D5-997A-4646-A377-4702673A728D}</a:tableStyleId>
              </a:tblPr>
              <a:tblGrid>
                <a:gridCol w="3261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09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491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عنوان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طرح يا ايده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مطالعات امكان‌سنجي </a:t>
                      </a:r>
                      <a:r>
                        <a:rPr lang="en-US" sz="1200" dirty="0">
                          <a:effectLst/>
                          <a:cs typeface="B Nazanin" panose="00000400000000000000" pitchFamily="2" charset="-78"/>
                        </a:rPr>
                        <a:t>F.S.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مدل آزمايشگاهي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ثبت پتنت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نمونه اوليه/ مدل راهنما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توليد نيمه صنعتی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فناوری تجاري شده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66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93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12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12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12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30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a-IR" sz="1200" dirty="0">
                          <a:effectLst/>
                          <a:cs typeface="B Nazanin" panose="00000400000000000000" pitchFamily="2" charset="-78"/>
                        </a:rPr>
                        <a:t> جمع</a:t>
                      </a:r>
                      <a:r>
                        <a:rPr lang="fa-IR" sz="1200" baseline="0" dirty="0">
                          <a:effectLst/>
                          <a:cs typeface="B Nazanin" panose="00000400000000000000" pitchFamily="2" charset="-78"/>
                        </a:rPr>
                        <a:t> کل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7721F8C-8664-00B9-3C0A-3800321FE603}"/>
              </a:ext>
            </a:extLst>
          </p:cNvPr>
          <p:cNvSpPr txBox="1"/>
          <p:nvPr/>
        </p:nvSpPr>
        <p:spPr>
          <a:xfrm>
            <a:off x="2554373" y="4277523"/>
            <a:ext cx="59934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dirty="0">
                <a:solidFill>
                  <a:srgbClr val="0070C0"/>
                </a:solidFill>
                <a:cs typeface="B Kamran" pitchFamily="2" charset="-78"/>
              </a:rPr>
              <a:t>محصولات یا خدمات نوآورانه شرکت در جدول درج</a:t>
            </a: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 کن</a:t>
            </a:r>
            <a:r>
              <a:rPr lang="fa-IR" sz="1600" dirty="0">
                <a:solidFill>
                  <a:srgbClr val="0070C0"/>
                </a:solidFill>
                <a:cs typeface="B Kamran" pitchFamily="2" charset="-78"/>
              </a:rPr>
              <a:t>ید. در این</a:t>
            </a: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 جدول دارایی‌های فنی واحد توضیح داده می‌شوند.</a:t>
            </a:r>
            <a:endParaRPr lang="fa-IR" sz="1600" dirty="0">
              <a:solidFill>
                <a:srgbClr val="0070C0"/>
              </a:solidFill>
              <a:cs typeface="B Kamr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7938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245817" y="96687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طریقه ورود ایده‌های نو در شرکت و فعالیت‌های تحقیق و توسعه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1263412" y="1261582"/>
            <a:ext cx="8148312" cy="1449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طریقه ورود ايده­هاي نو در آن واحد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نوآوری­ها و فعالیت­های تحقیق و توسعه آن واحد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مصادیقی از فعالیت‌های نوآورانه آن واحد </a:t>
            </a:r>
            <a:endParaRPr lang="en-US" sz="2000" dirty="0">
              <a:cs typeface="B Nazanin" panose="00000400000000000000" pitchFamily="2" charset="-78"/>
            </a:endParaRP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endParaRPr lang="fa-IR" sz="2000" b="1" dirty="0"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6E09E2-183C-0DC7-DD34-2BE48349B379}"/>
              </a:ext>
            </a:extLst>
          </p:cNvPr>
          <p:cNvSpPr txBox="1"/>
          <p:nvPr/>
        </p:nvSpPr>
        <p:spPr>
          <a:xfrm>
            <a:off x="487750" y="3220198"/>
            <a:ext cx="836492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indent="0" algn="justLow" rtl="1">
              <a:buNone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به صورت روایت و داستان </a:t>
            </a:r>
            <a:r>
              <a:rPr lang="fa-IR" sz="16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</a:t>
            </a: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توضیح داده شود.</a:t>
            </a:r>
          </a:p>
          <a:p>
            <a:pPr marL="139700" indent="0" algn="justLow" rtl="1">
              <a:buNone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ورود</a:t>
            </a:r>
            <a:r>
              <a:rPr lang="fa-IR" sz="16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و تولید </a:t>
            </a: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ايده­هاي نو در واحد می‌تواند</a:t>
            </a:r>
            <a:r>
              <a:rPr lang="fa-IR" sz="16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به یکی از این روش‌ها باشد</a:t>
            </a: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: درخواست مشتريان، استانداردهاي اجباري، واحد تحقيق و توسعه، طراحي مهندسي يا ...، همكاري با دانشگاه‌ها و مراکز تحقیقاتی و پژوهشی، الگو برداری و ایده گرفتن از نقاط ضعف يا قوت رقبا، نظام پيشنهادات درون واحد، همكاري با شركت‌هاي خارجي و ايجاد شرکت‌های جديد با مشارکت افراد کارآفرين و خلاق (</a:t>
            </a:r>
            <a:r>
              <a:rPr lang="en-US" sz="9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Spin Off</a:t>
            </a: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)</a:t>
            </a:r>
            <a:endParaRPr lang="en-US" sz="1600" b="0" i="0" u="none" strike="noStrike" cap="none" dirty="0">
              <a:solidFill>
                <a:srgbClr val="0070C0"/>
              </a:solidFill>
              <a:effectLst/>
              <a:latin typeface="Arial"/>
              <a:ea typeface="Arial"/>
              <a:cs typeface="B Kamran" panose="00000400000000000000" pitchFamily="2" charset="-78"/>
              <a:sym typeface="Arial"/>
            </a:endParaRPr>
          </a:p>
          <a:p>
            <a:pPr marL="139700" indent="0" algn="justLow" rtl="1">
              <a:buNone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حوزه‌های نوآوری­ها و فعالیت­های واحد تحقیق و توسعه و مصداق از فعالیت­های نوآورانه آن واحد: بازار، فرآیند، محصول و یا هر سه مورد</a:t>
            </a:r>
          </a:p>
        </p:txBody>
      </p:sp>
    </p:spTree>
    <p:extLst>
      <p:ext uri="{BB962C8B-B14F-4D97-AF65-F5344CB8AC3E}">
        <p14:creationId xmlns:p14="http://schemas.microsoft.com/office/powerpoint/2010/main" val="1616250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26530" y="111999"/>
            <a:ext cx="695289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تشریح طرح ارائه شده در جشنواره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888520" y="888399"/>
            <a:ext cx="6303999" cy="1523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عنوان طرح به فارسی:</a:t>
            </a: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توضیح مختصر فعالیت فن‌آفرینانه:</a:t>
            </a: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ابتدای شکل‌گیری ایده، چالش‌ها و نگرانی‌ها و اقداماتی که برای رسیدن به این فناوری انجام دادید.</a:t>
            </a:r>
          </a:p>
          <a:p>
            <a:pPr marL="457200" indent="-457200" algn="just" rtl="1">
              <a:buFont typeface="Wingdings" panose="05000000000000000000" pitchFamily="2" charset="2"/>
              <a:buChar char="ü"/>
            </a:pPr>
            <a:endParaRPr lang="fa-IR" sz="2000" dirty="0">
              <a:cs typeface="B Nazanin" panose="00000400000000000000" pitchFamily="2" charset="-78"/>
            </a:endParaRPr>
          </a:p>
          <a:p>
            <a:pPr algn="just" rtl="1"/>
            <a:endParaRPr lang="fa-IR" sz="2400" dirty="0">
              <a:cs typeface="B Nazanin" panose="00000400000000000000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2000" dirty="0">
              <a:cs typeface="B Nazanin" panose="00000400000000000000" pitchFamily="2" charset="-78"/>
            </a:endParaRPr>
          </a:p>
          <a:p>
            <a:pPr algn="r" rtl="1"/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E5B77C-3AA8-BC15-362F-B8C477E87F27}"/>
              </a:ext>
            </a:extLst>
          </p:cNvPr>
          <p:cNvSpPr txBox="1"/>
          <p:nvPr/>
        </p:nvSpPr>
        <p:spPr>
          <a:xfrm>
            <a:off x="-819509" y="2969398"/>
            <a:ext cx="956669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dirty="0">
                <a:solidFill>
                  <a:srgbClr val="0070C0"/>
                </a:solidFill>
                <a:cs typeface="B Kamran" pitchFamily="2" charset="-78"/>
              </a:rPr>
              <a:t>در</a:t>
            </a:r>
            <a:r>
              <a:rPr lang="fa-IR" sz="1600" baseline="0" dirty="0">
                <a:solidFill>
                  <a:srgbClr val="0070C0"/>
                </a:solidFill>
                <a:cs typeface="B Kamran" pitchFamily="2" charset="-78"/>
              </a:rPr>
              <a:t> این اسلاید موارد زیر را به صورت روایت و داستان مطرح کنید، همچنین می‌توانید از کاتالوگ، بروشور، فیلم و ... استفاده کنید.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</a:p>
          <a:p>
            <a:pPr lvl="0" algn="justLow" rtl="1"/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به موارد زیر هم اشاره کنید:</a:t>
            </a:r>
          </a:p>
          <a:p>
            <a:pPr marL="457200" marR="0" lvl="0" indent="-31750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چه استانداردها و مجوزهایی برای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ساخت و تولید محصول/خدمت خود نیاز داشتید و آیا آنها را دریافت کرده‌اید؟</a:t>
            </a:r>
            <a:endParaRPr lang="fa-IR" sz="1600" i="0" u="none" strike="noStrike" cap="none" dirty="0">
              <a:solidFill>
                <a:srgbClr val="0070C0"/>
              </a:solidFill>
              <a:effectLst/>
              <a:latin typeface="Arial"/>
              <a:ea typeface="Arial"/>
              <a:cs typeface="B Kamran" panose="00000400000000000000" pitchFamily="2" charset="-78"/>
              <a:sym typeface="Arial"/>
            </a:endParaRPr>
          </a:p>
          <a:p>
            <a:pPr marL="457200" marR="0" lvl="0" indent="-31750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چه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اشخاص حقیقی یا حقوقی در به ثمر رسیدن موفقیت شما موثر بودند؟</a:t>
            </a:r>
          </a:p>
          <a:p>
            <a:pPr marL="457200" marR="0" lvl="0" indent="-31750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آیا محصول/خدمت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شما نمونه </a:t>
            </a: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مشابه دارد؟</a:t>
            </a:r>
          </a:p>
          <a:p>
            <a:pPr marL="457200" marR="0" lvl="0" indent="-31750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این محصول/خدمت چه مشکلی از مشتریان شما حل می‌کند.</a:t>
            </a:r>
          </a:p>
          <a:p>
            <a:pPr marL="457200" marR="0" lvl="0" indent="-31750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fa-IR" sz="160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 </a:t>
            </a: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کابردهای این محصول/خدمت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را بیان کنید.</a:t>
            </a:r>
          </a:p>
          <a:p>
            <a:pPr lvl="0" algn="justLow" rtl="1"/>
            <a:endParaRPr lang="en-US" sz="1600" b="0" i="0" u="none" strike="noStrike" cap="none" dirty="0">
              <a:solidFill>
                <a:srgbClr val="0070C0"/>
              </a:solidFill>
              <a:effectLst/>
              <a:latin typeface="Arial"/>
              <a:ea typeface="Arial"/>
              <a:cs typeface="B Kamran" panose="00000400000000000000" pitchFamily="2" charset="-7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6629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3" y="3108615"/>
            <a:ext cx="2388158" cy="1417033"/>
          </a:xfrm>
          <a:prstGeom prst="rect">
            <a:avLst/>
          </a:prstGeom>
        </p:spPr>
      </p:pic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31307" y="11540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بازار، مشتریان و میزان فروش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603849" y="617852"/>
            <a:ext cx="7763977" cy="2568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رهبر بازار در حوزه­ فعالیت شما (*)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 اندازه بازار کل </a:t>
            </a:r>
            <a:r>
              <a:rPr lang="en-US" dirty="0">
                <a:cs typeface="B Nazanin" panose="00000400000000000000" pitchFamily="2" charset="-78"/>
              </a:rPr>
              <a:t>(TAM)</a:t>
            </a:r>
            <a:r>
              <a:rPr lang="fa-IR" dirty="0">
                <a:cs typeface="B Nazanin" panose="00000400000000000000" pitchFamily="2" charset="-78"/>
              </a:rPr>
              <a:t>، اندازه بازار در دسترس </a:t>
            </a:r>
            <a:r>
              <a:rPr lang="en-US" dirty="0">
                <a:cs typeface="B Nazanin" panose="00000400000000000000" pitchFamily="2" charset="-78"/>
              </a:rPr>
              <a:t>(SAM)</a:t>
            </a:r>
            <a:r>
              <a:rPr lang="fa-IR" dirty="0">
                <a:cs typeface="B Nazanin" panose="00000400000000000000" pitchFamily="2" charset="-78"/>
              </a:rPr>
              <a:t> و بازار هدف </a:t>
            </a:r>
            <a:r>
              <a:rPr lang="en-US" dirty="0">
                <a:cs typeface="B Nazanin" panose="00000400000000000000" pitchFamily="2" charset="-78"/>
              </a:rPr>
              <a:t>(SOM)</a:t>
            </a:r>
            <a:endParaRPr lang="fa-IR" dirty="0">
              <a:cs typeface="B Nazanin" panose="00000400000000000000" pitchFamily="2" charset="-78"/>
            </a:endParaRP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 مشتریان خود را نام ببرید (**)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فروش و درآمد حاصل از فعالیت فن‌آفرینانه که تاکنون بدست آورده‌اید چه میزان می‌باشد؟ 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سهم درآمدهاي واحد از صادرات خدمات يا محصولات به بازارهاي جهاني را توضیح دهید.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میزان فروش سالیانه محصولات تولیدی</a:t>
            </a:r>
          </a:p>
          <a:p>
            <a:pPr marL="457200" lvl="0" indent="-457200" algn="justLow" rtl="1">
              <a:buFont typeface="Wingdings" panose="05000000000000000000" pitchFamily="2" charset="2"/>
              <a:buChar char="ü"/>
            </a:pPr>
            <a:r>
              <a:rPr lang="fa-IR" dirty="0">
                <a:cs typeface="B Nazanin" panose="00000400000000000000" pitchFamily="2" charset="-78"/>
              </a:rPr>
              <a:t>برنامه افزایش فروش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4F9353-0113-426C-C032-0A441CC75A72}"/>
              </a:ext>
            </a:extLst>
          </p:cNvPr>
          <p:cNvSpPr txBox="1"/>
          <p:nvPr/>
        </p:nvSpPr>
        <p:spPr>
          <a:xfrm>
            <a:off x="1820173" y="3186009"/>
            <a:ext cx="704798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400" b="1" dirty="0">
                <a:solidFill>
                  <a:srgbClr val="0070C0"/>
                </a:solidFill>
                <a:cs typeface="B Kamran" pitchFamily="2" charset="-78"/>
              </a:rPr>
              <a:t>(*) </a:t>
            </a:r>
            <a:r>
              <a:rPr lang="fa-IR" sz="1400" b="0" dirty="0">
                <a:solidFill>
                  <a:srgbClr val="0070C0"/>
                </a:solidFill>
                <a:cs typeface="B Kamran" pitchFamily="2" charset="-78"/>
              </a:rPr>
              <a:t>توضیح دهید که ر</a:t>
            </a:r>
            <a:r>
              <a:rPr lang="fa-IR" sz="14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هبر بازار در حوزه­ای که واحد شما فعالیت می­کند، کیست؟ کسانی که می‌توانند رهبر بازار</a:t>
            </a:r>
            <a:r>
              <a:rPr lang="fa-IR" sz="1400" b="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 باشند عبارتند از: </a:t>
            </a:r>
            <a:r>
              <a:rPr lang="fa-IR" sz="14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همین واحد، واردکنندگان محصولات مشابه یا نمایندگان شرکت­های خارجی، شرکت­های بزرگ داخلی و یا قدرت در بازار توزیع شده­است و اصلا هیچ رهبری وجود ندارد.</a:t>
            </a:r>
          </a:p>
          <a:p>
            <a:pPr marL="0" marR="0" lvl="0" indent="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400" b="1" dirty="0">
                <a:solidFill>
                  <a:srgbClr val="0070C0"/>
                </a:solidFill>
                <a:cs typeface="B Kamran" pitchFamily="2" charset="-78"/>
              </a:rPr>
              <a:t>(**) </a:t>
            </a:r>
            <a:r>
              <a:rPr lang="fa-IR" sz="1400" dirty="0">
                <a:solidFill>
                  <a:srgbClr val="0070C0"/>
                </a:solidFill>
                <a:cs typeface="B Kamran" pitchFamily="2" charset="-78"/>
              </a:rPr>
              <a:t>مشتریان بالقوه و بالفعل</a:t>
            </a:r>
            <a:r>
              <a:rPr lang="fa-IR" sz="1400" baseline="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400" dirty="0">
                <a:solidFill>
                  <a:srgbClr val="0070C0"/>
                </a:solidFill>
                <a:cs typeface="B Kamran" pitchFamily="2" charset="-78"/>
              </a:rPr>
              <a:t>خود را به صورت بخش‌بندی شده (دولتی و خصوصی، بازار داخلی، صادرات) و حجم، میزان فروش و </a:t>
            </a:r>
            <a:r>
              <a:rPr lang="fa-IR" sz="14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قیمت هر محصول </a:t>
            </a:r>
            <a:r>
              <a:rPr lang="fa-IR" sz="1400" dirty="0">
                <a:solidFill>
                  <a:srgbClr val="0070C0"/>
                </a:solidFill>
                <a:cs typeface="B Kamran" pitchFamily="2" charset="-78"/>
              </a:rPr>
              <a:t>را ذکرنمایید.</a:t>
            </a:r>
          </a:p>
          <a:p>
            <a:pPr marL="0" marR="0" lvl="0" indent="0" algn="justLow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4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چه سهمي از درآمدهاي آن واحد از صادرات خدمات يا محصولات به بازارهاي جهاني حاصل مي‌شود؟ صادرات به چه کشورهایی صورت گرفته است؟ </a:t>
            </a:r>
            <a:endParaRPr lang="fa-IR" sz="1400" dirty="0">
              <a:solidFill>
                <a:srgbClr val="0070C0"/>
              </a:solidFill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7708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266127" y="106745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رقبا و مزیت رقابتی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1090025" y="743357"/>
            <a:ext cx="7842448" cy="966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رقبای خود را نام ببرید.</a:t>
            </a:r>
          </a:p>
          <a:p>
            <a:pPr marL="457200" indent="-457200" algn="justLow" rtl="1">
              <a:buFont typeface="Wingdings" panose="05000000000000000000" pitchFamily="2" charset="2"/>
              <a:buChar char="ü"/>
            </a:pPr>
            <a:r>
              <a:rPr lang="fa-IR" sz="2000" dirty="0">
                <a:cs typeface="B Nazanin" panose="00000400000000000000" pitchFamily="2" charset="-78"/>
              </a:rPr>
              <a:t>بیان مزیت رقابتی واحد (تفاوت این واحد نسبت به رقبا)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451876"/>
              </p:ext>
            </p:extLst>
          </p:nvPr>
        </p:nvGraphicFramePr>
        <p:xfrm>
          <a:off x="534837" y="1569879"/>
          <a:ext cx="6856295" cy="1739852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{F2DE63D5-997A-4646-A377-4702673A728D}</a:tableStyleId>
              </a:tblPr>
              <a:tblGrid>
                <a:gridCol w="1403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2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57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10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483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835" algn="l"/>
                        </a:tabLs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نام رقیب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رقیب مستقیم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رقیب غیرمستقیم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وضعیت شما نسبت به رقیب در قیمت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وضعیت شما نسبت به رقیب در کیفیت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وضعیت شما نسبت به رقیب در نحوه تحویل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5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15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5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5DA83B4-2008-2C8D-9395-885995A4C1C7}"/>
              </a:ext>
            </a:extLst>
          </p:cNvPr>
          <p:cNvSpPr txBox="1"/>
          <p:nvPr/>
        </p:nvSpPr>
        <p:spPr>
          <a:xfrm>
            <a:off x="947614" y="3571581"/>
            <a:ext cx="78930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0" lvl="7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رقبای خود (مستقیم و غیر مستقیم) را نام ببرید؟(رقبای داخلی و خارجی) و وضعیت خودتان را نسبت به آنها در جدول تحلیل کنید:</a:t>
            </a:r>
            <a:endParaRPr lang="en-US" sz="1600" b="0" i="0" u="none" strike="noStrike" cap="none" dirty="0">
              <a:solidFill>
                <a:srgbClr val="0070C0"/>
              </a:solidFill>
              <a:effectLst/>
              <a:latin typeface="Arial"/>
              <a:ea typeface="Arial"/>
              <a:cs typeface="B Kamran" panose="00000400000000000000" pitchFamily="2" charset="-78"/>
              <a:sym typeface="Arial"/>
            </a:endParaRPr>
          </a:p>
          <a:p>
            <a:pPr marL="139700" indent="0" algn="justLow" rtl="1">
              <a:buNone/>
            </a:pPr>
            <a:r>
              <a:rPr lang="fa-IR" sz="1600" b="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B Kamran" panose="00000400000000000000" pitchFamily="2" charset="-78"/>
                <a:sym typeface="Arial"/>
              </a:rPr>
              <a:t>رقبای مستقیم (منظور آن گروه از شرکتهایی هستند که محصول یا خدمت مشابه شما را تولید می‌کنند) و رقبای غیر مستقیم (منظور آن گروه از شرکت‌هایی هستند که محصول یا خدمتی را تولید می‌کنندکه قابلیت جایگزین شدن با محصولات یا خدمات شما را دارند)</a:t>
            </a:r>
          </a:p>
        </p:txBody>
      </p:sp>
    </p:spTree>
    <p:extLst>
      <p:ext uri="{BB962C8B-B14F-4D97-AF65-F5344CB8AC3E}">
        <p14:creationId xmlns:p14="http://schemas.microsoft.com/office/powerpoint/2010/main" val="219281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2822</TotalTime>
  <Words>1459</Words>
  <Application>Microsoft Office PowerPoint</Application>
  <PresentationFormat>On-screen Show (16:9)</PresentationFormat>
  <Paragraphs>145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 Nazanin</vt:lpstr>
      <vt:lpstr>Calibri</vt:lpstr>
      <vt:lpstr>Calibri Light</vt:lpstr>
      <vt:lpstr>Times New Roman</vt:lpstr>
      <vt:lpstr>Wingdings</vt:lpstr>
      <vt:lpstr>Office Theme</vt:lpstr>
      <vt:lpstr>بخش مسابقه‌ای فن‌آفرینی و تجاری سازی فناوری  </vt:lpstr>
      <vt:lpstr>معرفی  شرکت</vt:lpstr>
      <vt:lpstr>برنامه استراتژیک شرکت</vt:lpstr>
      <vt:lpstr>تشریح فناوری</vt:lpstr>
      <vt:lpstr>دیگر فناوری‌های بدست آمده شرکت </vt:lpstr>
      <vt:lpstr>طریقه ورود ایده‌های نو در شرکت و فعالیت‌های تحقیق و توسعه</vt:lpstr>
      <vt:lpstr>تشریح طرح ارائه شده در جشنواره</vt:lpstr>
      <vt:lpstr>بازار، مشتریان و میزان فروش</vt:lpstr>
      <vt:lpstr>رقبا و مزیت رقابتی</vt:lpstr>
      <vt:lpstr>چالش‌ها و ریسک‌ها </vt:lpstr>
      <vt:lpstr>تاثیرات راهبردی، اجتماعی، زیست محیطی، فرهنگی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بخش مسابقه ای طراحان کسب و کار</dc:title>
  <dc:creator>SALAM</dc:creator>
  <cp:lastModifiedBy>Saeid Ajeli</cp:lastModifiedBy>
  <cp:revision>176</cp:revision>
  <dcterms:modified xsi:type="dcterms:W3CDTF">2026-01-12T08:48:56Z</dcterms:modified>
</cp:coreProperties>
</file>